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8"/>
  </p:notesMasterIdLst>
  <p:sldIdLst>
    <p:sldId id="257" r:id="rId2"/>
    <p:sldId id="258" r:id="rId3"/>
    <p:sldId id="259" r:id="rId4"/>
    <p:sldId id="260" r:id="rId5"/>
    <p:sldId id="261" r:id="rId6"/>
    <p:sldId id="262" r:id="rId7"/>
    <p:sldId id="269" r:id="rId8"/>
    <p:sldId id="270" r:id="rId9"/>
    <p:sldId id="263" r:id="rId10"/>
    <p:sldId id="264" r:id="rId11"/>
    <p:sldId id="265" r:id="rId12"/>
    <p:sldId id="266" r:id="rId13"/>
    <p:sldId id="267" r:id="rId14"/>
    <p:sldId id="268" r:id="rId15"/>
    <p:sldId id="271" r:id="rId16"/>
    <p:sldId id="27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2" autoAdjust="0"/>
    <p:restoredTop sz="86257" autoAdjust="0"/>
  </p:normalViewPr>
  <p:slideViewPr>
    <p:cSldViewPr>
      <p:cViewPr varScale="1">
        <p:scale>
          <a:sx n="62" d="100"/>
          <a:sy n="62" d="100"/>
        </p:scale>
        <p:origin x="-159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4EF6AF-CEAA-4EC5-B7B1-45DE96873BF7}" type="datetimeFigureOut">
              <a:rPr lang="en-US" smtClean="0"/>
              <a:t>11/6/2020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C52787-F7E4-43BF-8CA6-E788A7C1657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Korean war sparked</a:t>
            </a:r>
            <a:r>
              <a:rPr lang="en-US" baseline="0" dirty="0" smtClean="0"/>
              <a:t> in 1950 and lasted through 1953. The war started with a surprise attack to South Korea by North Korea. The war was deemed as a conflict between the communists and the capitalists fighting over the Korean Peninsula and who was to control it. Millions of people died from the attack from both countries. The war led to a permanent division between the North Korea and South Korea (</a:t>
            </a:r>
            <a:r>
              <a:rPr lang="en-US" dirty="0" err="1" smtClean="0"/>
              <a:t>Cumings</a:t>
            </a:r>
            <a:r>
              <a:rPr lang="en-US" dirty="0" smtClean="0"/>
              <a:t>, 2017).</a:t>
            </a:r>
            <a:endParaRPr lang="en-US" dirty="0"/>
          </a:p>
        </p:txBody>
      </p:sp>
      <p:sp>
        <p:nvSpPr>
          <p:cNvPr id="4" name="Slide Number Placeholder 3"/>
          <p:cNvSpPr>
            <a:spLocks noGrp="1"/>
          </p:cNvSpPr>
          <p:nvPr>
            <p:ph type="sldNum" sz="quarter" idx="10"/>
          </p:nvPr>
        </p:nvSpPr>
        <p:spPr/>
        <p:txBody>
          <a:bodyPr/>
          <a:lstStyle/>
          <a:p>
            <a:fld id="{A2C52787-F7E4-43BF-8CA6-E788A7C1657B}"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three factors</a:t>
            </a:r>
            <a:r>
              <a:rPr lang="en-US" baseline="0" dirty="0" smtClean="0"/>
              <a:t> most likely to have promoted the Korean war. Communism was one of the major causes of the war </a:t>
            </a:r>
            <a:r>
              <a:rPr lang="en-US" baseline="0" dirty="0" smtClean="0"/>
              <a:t>(</a:t>
            </a:r>
            <a:r>
              <a:rPr lang="en-US" dirty="0" err="1" smtClean="0"/>
              <a:t>Cumings</a:t>
            </a:r>
            <a:r>
              <a:rPr lang="en-US" dirty="0" smtClean="0"/>
              <a:t>, 2017).</a:t>
            </a:r>
            <a:r>
              <a:rPr lang="en-US" baseline="0" dirty="0" smtClean="0"/>
              <a:t> The active support of communism by the Soviet Union in North Korea was spreading during the cold war. Preventing the communism through any means possible promoted the involvement of countries the United states to help in containing the spread of communism. The Truman doctrine issued by President Harry Truman included the pledge by the united states to always fight in containing Communism. When the communism started spreading after the cold war, the United States stepped in to control it. The Japanese occupation of the Korean Peninsula also promoted the involvement of countries like the United states and the Soviet union in attempts to liberate the occupied region. </a:t>
            </a:r>
            <a:endParaRPr lang="en-US" dirty="0"/>
          </a:p>
        </p:txBody>
      </p:sp>
      <p:sp>
        <p:nvSpPr>
          <p:cNvPr id="4" name="Slide Number Placeholder 3"/>
          <p:cNvSpPr>
            <a:spLocks noGrp="1"/>
          </p:cNvSpPr>
          <p:nvPr>
            <p:ph type="sldNum" sz="quarter" idx="10"/>
          </p:nvPr>
        </p:nvSpPr>
        <p:spPr/>
        <p:txBody>
          <a:bodyPr/>
          <a:lstStyle/>
          <a:p>
            <a:fld id="{A2C52787-F7E4-43BF-8CA6-E788A7C1657B}"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were different parties</a:t>
            </a:r>
            <a:r>
              <a:rPr lang="en-US" baseline="0" dirty="0" smtClean="0"/>
              <a:t> involved in the Korean war. The war was majorly due to the conflict between the North  Korea and the South Korea. The North Korea received support from china which was promoting the communism with the support of the Soviet Union </a:t>
            </a:r>
            <a:r>
              <a:rPr lang="en-US" baseline="0" dirty="0" smtClean="0"/>
              <a:t>(</a:t>
            </a:r>
            <a:r>
              <a:rPr lang="en-US" dirty="0" err="1" smtClean="0"/>
              <a:t>Cumings</a:t>
            </a:r>
            <a:r>
              <a:rPr lang="en-US" dirty="0" smtClean="0"/>
              <a:t>, 2017)</a:t>
            </a:r>
            <a:r>
              <a:rPr lang="en-US" baseline="0" dirty="0" smtClean="0"/>
              <a:t> The united states on the other side supported the South Korea in providing over 300,000 military troops to help in fighting the war. Over 21 country members of the  United Nations (UN) supported the United States and the south Korea in the war. The Japanese were involved due to their occupation of the Korean territory which the North Korea and the South Korea with the help of the Soviet Union and United states respectively fought to acquire back. </a:t>
            </a:r>
            <a:endParaRPr lang="en-US" dirty="0"/>
          </a:p>
        </p:txBody>
      </p:sp>
      <p:sp>
        <p:nvSpPr>
          <p:cNvPr id="4" name="Slide Number Placeholder 3"/>
          <p:cNvSpPr>
            <a:spLocks noGrp="1"/>
          </p:cNvSpPr>
          <p:nvPr>
            <p:ph type="sldNum" sz="quarter" idx="10"/>
          </p:nvPr>
        </p:nvSpPr>
        <p:spPr/>
        <p:txBody>
          <a:bodyPr/>
          <a:lstStyle/>
          <a:p>
            <a:fld id="{A2C52787-F7E4-43BF-8CA6-E788A7C1657B}"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first</a:t>
            </a:r>
            <a:r>
              <a:rPr lang="en-US" baseline="0" dirty="0" smtClean="0"/>
              <a:t> battle during the Korean war started with the invasion of the North Korean Troops to South Korea with the help of the soviet union. The battle started on June 25, 1950 where the North Korean troops crossed past the 38</a:t>
            </a:r>
            <a:r>
              <a:rPr lang="en-US" baseline="30000" dirty="0" smtClean="0"/>
              <a:t>th</a:t>
            </a:r>
            <a:r>
              <a:rPr lang="en-US" baseline="0" dirty="0" smtClean="0"/>
              <a:t> parallel invading South Korea with heavy artillery. The South Korean military found it difficult to counter the attack (</a:t>
            </a:r>
            <a:r>
              <a:rPr lang="en-US" dirty="0" err="1" smtClean="0"/>
              <a:t>Malkasian</a:t>
            </a:r>
            <a:r>
              <a:rPr lang="en-US" dirty="0" smtClean="0"/>
              <a:t>, 2014)</a:t>
            </a:r>
            <a:r>
              <a:rPr lang="en-US" baseline="0" dirty="0" smtClean="0"/>
              <a:t>. The south Korean troops ended up blowing the bridge on the Han River which led to the death of numerous South Korean soldiers and the refugees . With South Korea lagging in in manpower, the North Korea was able to take over the South Korean capital in a period of three days. </a:t>
            </a:r>
            <a:endParaRPr lang="en-US" dirty="0"/>
          </a:p>
        </p:txBody>
      </p:sp>
      <p:sp>
        <p:nvSpPr>
          <p:cNvPr id="4" name="Slide Number Placeholder 3"/>
          <p:cNvSpPr>
            <a:spLocks noGrp="1"/>
          </p:cNvSpPr>
          <p:nvPr>
            <p:ph type="sldNum" sz="quarter" idx="10"/>
          </p:nvPr>
        </p:nvSpPr>
        <p:spPr/>
        <p:txBody>
          <a:bodyPr/>
          <a:lstStyle/>
          <a:p>
            <a:fld id="{A2C52787-F7E4-43BF-8CA6-E788A7C1657B}"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Battle of the </a:t>
            </a:r>
            <a:r>
              <a:rPr lang="en-US" dirty="0" err="1" smtClean="0"/>
              <a:t>Imjin</a:t>
            </a:r>
            <a:r>
              <a:rPr lang="en-US" baseline="0" dirty="0" smtClean="0"/>
              <a:t> River started with an attack on the united nations’ troops at the </a:t>
            </a:r>
            <a:r>
              <a:rPr lang="en-US" baseline="0" dirty="0" err="1" smtClean="0"/>
              <a:t>Imjin</a:t>
            </a:r>
            <a:r>
              <a:rPr lang="en-US" baseline="0" dirty="0" smtClean="0"/>
              <a:t> River in attempts to recapture Seoul. The battle took place in a United Nations territory occupied by the British forces with the support of the Belgian battalion. Although the British forces could hold their position for up to three days, the Chinese troops were superior. The ferocity of the battle led to numerous killings of the British troops which made the battle capture the world’s attention. This battle is deemed very important to the traditions and history of the British army. </a:t>
            </a:r>
            <a:endParaRPr lang="en-US" dirty="0"/>
          </a:p>
        </p:txBody>
      </p:sp>
      <p:sp>
        <p:nvSpPr>
          <p:cNvPr id="4" name="Slide Number Placeholder 3"/>
          <p:cNvSpPr>
            <a:spLocks noGrp="1"/>
          </p:cNvSpPr>
          <p:nvPr>
            <p:ph type="sldNum" sz="quarter" idx="10"/>
          </p:nvPr>
        </p:nvSpPr>
        <p:spPr/>
        <p:txBody>
          <a:bodyPr/>
          <a:lstStyle/>
          <a:p>
            <a:fld id="{A2C52787-F7E4-43BF-8CA6-E788A7C1657B}"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battle</a:t>
            </a:r>
            <a:r>
              <a:rPr lang="en-US" baseline="0" dirty="0" smtClean="0"/>
              <a:t> of Heartbreak Ridge took place in 1951 between the months of September and October. The American troops launched an attack on the hills of North Korea which were occupied Chinese military. The American troops ambushed the Chinese military through barrage and airstrikes. Over 25000 soldiers in the Chinese army either died or were wounded as the Chinese terrain was captured by the American army. Over 3,700 soldiers in the American military also died or were wounded from this battle. </a:t>
            </a:r>
            <a:endParaRPr lang="en-US" dirty="0"/>
          </a:p>
        </p:txBody>
      </p:sp>
      <p:sp>
        <p:nvSpPr>
          <p:cNvPr id="4" name="Slide Number Placeholder 3"/>
          <p:cNvSpPr>
            <a:spLocks noGrp="1"/>
          </p:cNvSpPr>
          <p:nvPr>
            <p:ph type="sldNum" sz="quarter" idx="10"/>
          </p:nvPr>
        </p:nvSpPr>
        <p:spPr/>
        <p:txBody>
          <a:bodyPr/>
          <a:lstStyle/>
          <a:p>
            <a:fld id="{A2C52787-F7E4-43BF-8CA6-E788A7C1657B}"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First marine</a:t>
            </a:r>
            <a:r>
              <a:rPr lang="en-US" baseline="0" dirty="0" smtClean="0"/>
              <a:t> division American soldiers who were pursuing the Chinese troops were unexpectedly surrounded by the Chinese troops in the hills and valleys around the </a:t>
            </a:r>
            <a:r>
              <a:rPr lang="en-US" baseline="0" dirty="0" err="1" smtClean="0"/>
              <a:t>Chosin</a:t>
            </a:r>
            <a:r>
              <a:rPr lang="en-US" baseline="0" dirty="0" smtClean="0"/>
              <a:t> lake. The battle is considered as a major success as the American soldiers management to fight the Chinese troops who encircled them. They were evacuated after managing to fight towards the coast of the lake </a:t>
            </a:r>
            <a:r>
              <a:rPr lang="en-US" baseline="0" dirty="0" smtClean="0"/>
              <a:t>(</a:t>
            </a:r>
            <a:r>
              <a:rPr lang="en-US" dirty="0" err="1" smtClean="0"/>
              <a:t>Malkasian</a:t>
            </a:r>
            <a:r>
              <a:rPr lang="en-US" dirty="0" smtClean="0"/>
              <a:t>, 2014)</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A2C52787-F7E4-43BF-8CA6-E788A7C1657B}"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battle of </a:t>
            </a:r>
            <a:r>
              <a:rPr lang="en-US" dirty="0" err="1" smtClean="0"/>
              <a:t>Kapyong</a:t>
            </a:r>
            <a:r>
              <a:rPr lang="en-US" baseline="0" dirty="0" smtClean="0"/>
              <a:t> took place on the Valley of </a:t>
            </a:r>
            <a:r>
              <a:rPr lang="en-US" baseline="0" dirty="0" err="1" smtClean="0"/>
              <a:t>Kapyong</a:t>
            </a:r>
            <a:r>
              <a:rPr lang="en-US" baseline="0" dirty="0" smtClean="0"/>
              <a:t> on the way to Seoul. The British Army established  brigades across the valley which was later ambushed by the Chinese communist troops which assaulted the soldiers as well as Australian soldiers </a:t>
            </a:r>
            <a:r>
              <a:rPr lang="en-US" baseline="0" dirty="0" smtClean="0"/>
              <a:t>(</a:t>
            </a:r>
            <a:r>
              <a:rPr lang="en-US" dirty="0" err="1" smtClean="0"/>
              <a:t>Malkasian</a:t>
            </a:r>
            <a:r>
              <a:rPr lang="en-US" dirty="0" smtClean="0"/>
              <a:t>, 2014)</a:t>
            </a:r>
            <a:r>
              <a:rPr lang="en-US" baseline="0" dirty="0" smtClean="0"/>
              <a:t>. The 27</a:t>
            </a:r>
            <a:r>
              <a:rPr lang="en-US" baseline="30000" dirty="0" smtClean="0"/>
              <a:t>th</a:t>
            </a:r>
            <a:r>
              <a:rPr lang="en-US" baseline="0" dirty="0" smtClean="0"/>
              <a:t> brigade managed to hold its position as the attention of the Chinese army turned to the Canadian troops at Hill 677. The Canadian and the Australian troops joined forces to fight against the Chinese troops which led to the withdrawal of the Chinese troops from the </a:t>
            </a:r>
            <a:r>
              <a:rPr lang="en-US" baseline="0" dirty="0" err="1" smtClean="0"/>
              <a:t>Kapyong</a:t>
            </a:r>
            <a:r>
              <a:rPr lang="en-US" baseline="0" dirty="0" smtClean="0"/>
              <a:t> valley. </a:t>
            </a:r>
            <a:endParaRPr lang="en-US" dirty="0"/>
          </a:p>
        </p:txBody>
      </p:sp>
      <p:sp>
        <p:nvSpPr>
          <p:cNvPr id="4" name="Slide Number Placeholder 3"/>
          <p:cNvSpPr>
            <a:spLocks noGrp="1"/>
          </p:cNvSpPr>
          <p:nvPr>
            <p:ph type="sldNum" sz="quarter" idx="10"/>
          </p:nvPr>
        </p:nvSpPr>
        <p:spPr/>
        <p:txBody>
          <a:bodyPr/>
          <a:lstStyle/>
          <a:p>
            <a:fld id="{A2C52787-F7E4-43BF-8CA6-E788A7C1657B}"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 the march of 1951, one of the major battles occurred. Over 3500</a:t>
            </a:r>
            <a:r>
              <a:rPr lang="en-US" baseline="0" dirty="0" smtClean="0"/>
              <a:t> American paratroopers and Armed soldiers captured over 149 communist soldiers while killing 136 others as they trapped them between the Han and </a:t>
            </a:r>
            <a:r>
              <a:rPr lang="en-US" baseline="0" dirty="0" err="1" smtClean="0"/>
              <a:t>Imjin</a:t>
            </a:r>
            <a:r>
              <a:rPr lang="en-US" baseline="0" dirty="0" smtClean="0"/>
              <a:t> Rivers </a:t>
            </a:r>
            <a:r>
              <a:rPr lang="en-US" baseline="0" dirty="0" smtClean="0"/>
              <a:t>(</a:t>
            </a:r>
            <a:r>
              <a:rPr lang="en-US" dirty="0" err="1" smtClean="0"/>
              <a:t>Malkasian</a:t>
            </a:r>
            <a:r>
              <a:rPr lang="en-US" dirty="0" smtClean="0"/>
              <a:t>, 2014)</a:t>
            </a:r>
            <a:r>
              <a:rPr lang="en-US" baseline="0" dirty="0" smtClean="0"/>
              <a:t>. The rest of the soldiers were forced to withdraw from the area of operation. The American troops pursued them as they withdrew from the area and captured the </a:t>
            </a:r>
            <a:r>
              <a:rPr lang="en-US" baseline="0" dirty="0" err="1" smtClean="0"/>
              <a:t>territiory</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A2C52787-F7E4-43BF-8CA6-E788A7C1657B}"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war ended on 27</a:t>
            </a:r>
            <a:r>
              <a:rPr lang="en-US" baseline="30000" dirty="0" smtClean="0"/>
              <a:t>th</a:t>
            </a:r>
            <a:r>
              <a:rPr lang="en-US" baseline="0" dirty="0" smtClean="0"/>
              <a:t> July, 1953 with the agreement between North Korea and south Korea to stop the war. The agreement was passed through the signing of the Korean Armistice agreement between the two countries. A </a:t>
            </a:r>
            <a:r>
              <a:rPr lang="en-US" baseline="0" dirty="0" err="1" smtClean="0"/>
              <a:t>Delimilitarized</a:t>
            </a:r>
            <a:r>
              <a:rPr lang="en-US" baseline="0" dirty="0" smtClean="0"/>
              <a:t> Zone was created on the Korean peninsula </a:t>
            </a:r>
            <a:r>
              <a:rPr lang="en-US" baseline="0" dirty="0" err="1" smtClean="0"/>
              <a:t>seprating</a:t>
            </a:r>
            <a:r>
              <a:rPr lang="en-US" baseline="0" dirty="0" smtClean="0"/>
              <a:t> North Korea and south Korea. Any prisoners captured from either sides were allowed to return back to their country at the end of the war. </a:t>
            </a:r>
            <a:endParaRPr lang="en-US" dirty="0"/>
          </a:p>
        </p:txBody>
      </p:sp>
      <p:sp>
        <p:nvSpPr>
          <p:cNvPr id="4" name="Slide Number Placeholder 3"/>
          <p:cNvSpPr>
            <a:spLocks noGrp="1"/>
          </p:cNvSpPr>
          <p:nvPr>
            <p:ph type="sldNum" sz="quarter" idx="10"/>
          </p:nvPr>
        </p:nvSpPr>
        <p:spPr/>
        <p:txBody>
          <a:bodyPr/>
          <a:lstStyle/>
          <a:p>
            <a:fld id="{A2C52787-F7E4-43BF-8CA6-E788A7C1657B}"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Korean war led to multiple casualties</a:t>
            </a:r>
            <a:r>
              <a:rPr lang="en-US" baseline="0" dirty="0" smtClean="0"/>
              <a:t> before it could finally end. The war led to the death of over ten percent of Korean civilian population which was over half of the 5 million people who died in the war. Over 920000 Chinese soldiers were killed or wounded in the war while 40,000 American soldiers died during the war with over 100000 others left wounded (</a:t>
            </a:r>
            <a:r>
              <a:rPr lang="en-US" dirty="0" smtClean="0"/>
              <a:t>Jervis,</a:t>
            </a:r>
            <a:r>
              <a:rPr lang="en-US" baseline="0" dirty="0" smtClean="0"/>
              <a:t> </a:t>
            </a:r>
            <a:r>
              <a:rPr lang="en-US" dirty="0" smtClean="0"/>
              <a:t>2018).</a:t>
            </a:r>
            <a:endParaRPr lang="en-US" dirty="0"/>
          </a:p>
        </p:txBody>
      </p:sp>
      <p:sp>
        <p:nvSpPr>
          <p:cNvPr id="4" name="Slide Number Placeholder 3"/>
          <p:cNvSpPr>
            <a:spLocks noGrp="1"/>
          </p:cNvSpPr>
          <p:nvPr>
            <p:ph type="sldNum" sz="quarter" idx="10"/>
          </p:nvPr>
        </p:nvSpPr>
        <p:spPr/>
        <p:txBody>
          <a:bodyPr/>
          <a:lstStyle/>
          <a:p>
            <a:fld id="{A2C52787-F7E4-43BF-8CA6-E788A7C1657B}"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economy of the united states increased substantially from the Korean</a:t>
            </a:r>
            <a:r>
              <a:rPr lang="en-US" baseline="0" dirty="0" smtClean="0"/>
              <a:t> War. The GDP of country increased due to the increased government spending to fund the war operations. The American government also increased the tax rates to help in financing the war operations. As the war ended, the consumption and investment rates increased due to an increased in the general household income from the major job opportunities created in the manufacturing industry by the war. The government however enacted policies to prevent the increase of product prices which could result into inflation. </a:t>
            </a:r>
            <a:endParaRPr lang="en-US" dirty="0"/>
          </a:p>
        </p:txBody>
      </p:sp>
      <p:sp>
        <p:nvSpPr>
          <p:cNvPr id="4" name="Slide Number Placeholder 3"/>
          <p:cNvSpPr>
            <a:spLocks noGrp="1"/>
          </p:cNvSpPr>
          <p:nvPr>
            <p:ph type="sldNum" sz="quarter" idx="10"/>
          </p:nvPr>
        </p:nvSpPr>
        <p:spPr/>
        <p:txBody>
          <a:bodyPr/>
          <a:lstStyle/>
          <a:p>
            <a:fld id="{A2C52787-F7E4-43BF-8CA6-E788A7C1657B}"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Korean</a:t>
            </a:r>
            <a:r>
              <a:rPr lang="en-US" baseline="0" dirty="0" smtClean="0"/>
              <a:t> war brought major effects on the Korean countries. The death of civilians during the war was one of the largest effects of the war. Over 3 million people were reported dead or went missing during the war. As the war progressed, major industries in both countries were destroyed which were the major sources of income. North Korea fell into poverty instantly as South Korea developed a better economic pace. Families were divided as the war ended and the demilitarized zone was created. Most families people at the end of the war were forced to remain in the region they had been forced to during the war. Major infrastructures in both countries were destroyed during the war. These include various bridges and building damaged through bombing (</a:t>
            </a:r>
            <a:r>
              <a:rPr lang="en-US" dirty="0" smtClean="0"/>
              <a:t>Lee, 2016)</a:t>
            </a:r>
            <a:r>
              <a:rPr lang="en-US" baseline="0" dirty="0" smtClean="0"/>
              <a:t> . </a:t>
            </a:r>
            <a:endParaRPr lang="en-US" dirty="0"/>
          </a:p>
        </p:txBody>
      </p:sp>
      <p:sp>
        <p:nvSpPr>
          <p:cNvPr id="4" name="Slide Number Placeholder 3"/>
          <p:cNvSpPr>
            <a:spLocks noGrp="1"/>
          </p:cNvSpPr>
          <p:nvPr>
            <p:ph type="sldNum" sz="quarter" idx="10"/>
          </p:nvPr>
        </p:nvSpPr>
        <p:spPr/>
        <p:txBody>
          <a:bodyPr/>
          <a:lstStyle/>
          <a:p>
            <a:fld id="{A2C52787-F7E4-43BF-8CA6-E788A7C1657B}"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China</a:t>
            </a:r>
            <a:r>
              <a:rPr lang="en-US" baseline="0" dirty="0" smtClean="0"/>
              <a:t> was highly affected by the war. It was one of the countries which majorly lost soldiers and while others were left injured. The total casualties from the war were up to 920000. The war also affected the Chinese economy. China relied on a loan from the Soviet union to fund the war operations. At the end of the war, the general state of the Chinese economy had significantly dropped. The backward drop in the economy led to the need for reconstruction which led to the revolution. However, China failed to maintain positive relations with western countries which it fought during the war. </a:t>
            </a:r>
            <a:endParaRPr lang="en-US" dirty="0"/>
          </a:p>
        </p:txBody>
      </p:sp>
      <p:sp>
        <p:nvSpPr>
          <p:cNvPr id="4" name="Slide Number Placeholder 3"/>
          <p:cNvSpPr>
            <a:spLocks noGrp="1"/>
          </p:cNvSpPr>
          <p:nvPr>
            <p:ph type="sldNum" sz="quarter" idx="10"/>
          </p:nvPr>
        </p:nvSpPr>
        <p:spPr/>
        <p:txBody>
          <a:bodyPr/>
          <a:lstStyle/>
          <a:p>
            <a:fld id="{A2C52787-F7E4-43BF-8CA6-E788A7C1657B}"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war represented</a:t>
            </a:r>
            <a:r>
              <a:rPr lang="en-US" baseline="0" dirty="0" smtClean="0"/>
              <a:t> the first involvement of the United states and the soviet union in a war outside their countries. The US policy by President Truman included the United states promising to contain the spread of communism. The involvement of the American soldiers in fight against the Chinese communist army was a part of the ways of fulfilling the promises. The Korean war also increased the American involvement in the pacific region.  As the American soldiers entered the area through the war, they established various bases in the north Korea which remained after the war. The US also managed to establish close relations with some European nations which fought against communism. </a:t>
            </a:r>
            <a:endParaRPr lang="en-US" dirty="0"/>
          </a:p>
        </p:txBody>
      </p:sp>
      <p:sp>
        <p:nvSpPr>
          <p:cNvPr id="4" name="Slide Number Placeholder 3"/>
          <p:cNvSpPr>
            <a:spLocks noGrp="1"/>
          </p:cNvSpPr>
          <p:nvPr>
            <p:ph type="sldNum" sz="quarter" idx="10"/>
          </p:nvPr>
        </p:nvSpPr>
        <p:spPr/>
        <p:txBody>
          <a:bodyPr/>
          <a:lstStyle/>
          <a:p>
            <a:fld id="{A2C52787-F7E4-43BF-8CA6-E788A7C1657B}" type="slidenum">
              <a:rPr lang="en-US" smtClean="0"/>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further</a:t>
            </a:r>
            <a:r>
              <a:rPr lang="en-US" baseline="0" dirty="0" smtClean="0"/>
              <a:t> reference, the above sources are recommended. </a:t>
            </a:r>
            <a:endParaRPr lang="en-US" dirty="0"/>
          </a:p>
        </p:txBody>
      </p:sp>
      <p:sp>
        <p:nvSpPr>
          <p:cNvPr id="4" name="Slide Number Placeholder 3"/>
          <p:cNvSpPr>
            <a:spLocks noGrp="1"/>
          </p:cNvSpPr>
          <p:nvPr>
            <p:ph type="sldNum" sz="quarter" idx="10"/>
          </p:nvPr>
        </p:nvSpPr>
        <p:spPr/>
        <p:txBody>
          <a:bodyPr/>
          <a:lstStyle/>
          <a:p>
            <a:fld id="{A2C52787-F7E4-43BF-8CA6-E788A7C1657B}" type="slidenum">
              <a:rPr lang="en-US" smtClean="0"/>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6244A6E6-3A73-4066-BF9A-2C167444F237}" type="datetimeFigureOut">
              <a:rPr lang="en-US" smtClean="0"/>
              <a:t>11/6/2020</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392D1B3E-8C6E-4629-80F8-224648EC09E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6244A6E6-3A73-4066-BF9A-2C167444F237}" type="datetimeFigureOut">
              <a:rPr lang="en-US" smtClean="0"/>
              <a:t>11/6/2020</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392D1B3E-8C6E-4629-80F8-224648EC09E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6244A6E6-3A73-4066-BF9A-2C167444F237}" type="datetimeFigureOut">
              <a:rPr lang="en-US" smtClean="0"/>
              <a:t>11/6/2020</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392D1B3E-8C6E-4629-80F8-224648EC09EF}" type="slidenum">
              <a:rPr lang="en-US" smtClean="0"/>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6244A6E6-3A73-4066-BF9A-2C167444F237}" type="datetimeFigureOut">
              <a:rPr lang="en-US" smtClean="0"/>
              <a:t>11/6/2020</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392D1B3E-8C6E-4629-80F8-224648EC09E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6244A6E6-3A73-4066-BF9A-2C167444F237}" type="datetimeFigureOut">
              <a:rPr lang="en-US" smtClean="0"/>
              <a:t>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392D1B3E-8C6E-4629-80F8-224648EC09EF}" type="slidenum">
              <a:rPr lang="en-US" smtClean="0"/>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6244A6E6-3A73-4066-BF9A-2C167444F237}" type="datetimeFigureOut">
              <a:rPr lang="en-US" smtClean="0"/>
              <a:t>11/6/2020</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2D1B3E-8C6E-4629-80F8-224648EC09E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244A6E6-3A73-4066-BF9A-2C167444F237}" type="datetimeFigureOut">
              <a:rPr lang="en-US" smtClean="0"/>
              <a:t>11/6/2020</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2D1B3E-8C6E-4629-80F8-224648EC09E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6244A6E6-3A73-4066-BF9A-2C167444F237}" type="datetimeFigureOut">
              <a:rPr lang="en-US" smtClean="0"/>
              <a:t>11/6/2020</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2D1B3E-8C6E-4629-80F8-224648EC09E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6244A6E6-3A73-4066-BF9A-2C167444F237}" type="datetimeFigureOut">
              <a:rPr lang="en-US" smtClean="0"/>
              <a:t>11/6/2020</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392D1B3E-8C6E-4629-80F8-224648EC09EF}" type="slidenum">
              <a:rPr lang="en-US" smtClean="0"/>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244A6E6-3A73-4066-BF9A-2C167444F237}" type="datetimeFigureOut">
              <a:rPr lang="en-US" smtClean="0"/>
              <a:t>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2D1B3E-8C6E-4629-80F8-224648EC09E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244A6E6-3A73-4066-BF9A-2C167444F237}" type="datetimeFigureOut">
              <a:rPr lang="en-US" smtClean="0"/>
              <a:t>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2D1B3E-8C6E-4629-80F8-224648EC09E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6244A6E6-3A73-4066-BF9A-2C167444F237}" type="datetimeFigureOut">
              <a:rPr lang="en-US" smtClean="0"/>
              <a:t>11/6/2020</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392D1B3E-8C6E-4629-80F8-224648EC09EF}" type="slidenum">
              <a:rPr lang="en-US" smtClean="0"/>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Korean War</a:t>
            </a:r>
            <a:endParaRPr lang="en-US" dirty="0"/>
          </a:p>
        </p:txBody>
      </p:sp>
      <p:sp>
        <p:nvSpPr>
          <p:cNvPr id="3" name="Content Placeholder 2"/>
          <p:cNvSpPr>
            <a:spLocks noGrp="1"/>
          </p:cNvSpPr>
          <p:nvPr>
            <p:ph idx="1"/>
          </p:nvPr>
        </p:nvSpPr>
        <p:spPr/>
        <p:txBody>
          <a:bodyPr/>
          <a:lstStyle/>
          <a:p>
            <a:r>
              <a:rPr lang="en-US" dirty="0" smtClean="0"/>
              <a:t>Overview </a:t>
            </a:r>
          </a:p>
          <a:p>
            <a:pPr lvl="1"/>
            <a:r>
              <a:rPr lang="en-US" dirty="0" smtClean="0"/>
              <a:t>1950-1953 </a:t>
            </a:r>
          </a:p>
          <a:p>
            <a:pPr lvl="1"/>
            <a:r>
              <a:rPr lang="en-US" dirty="0" smtClean="0"/>
              <a:t>North Korea vs. </a:t>
            </a:r>
            <a:r>
              <a:rPr lang="en-US" sz="3200" dirty="0" smtClean="0">
                <a:latin typeface="Times New Roman" pitchFamily="18" charset="0"/>
                <a:cs typeface="Times New Roman" pitchFamily="18" charset="0"/>
              </a:rPr>
              <a:t>south</a:t>
            </a:r>
            <a:r>
              <a:rPr lang="en-US" dirty="0" smtClean="0"/>
              <a:t> </a:t>
            </a:r>
            <a:r>
              <a:rPr lang="en-US" dirty="0"/>
              <a:t>K</a:t>
            </a:r>
            <a:r>
              <a:rPr lang="en-US" dirty="0" smtClean="0"/>
              <a:t>orea </a:t>
            </a:r>
          </a:p>
          <a:p>
            <a:pPr lvl="1"/>
            <a:r>
              <a:rPr lang="en-US" dirty="0" smtClean="0"/>
              <a:t>Communists vs. capitalists </a:t>
            </a:r>
          </a:p>
          <a:p>
            <a:pPr lvl="1"/>
            <a:r>
              <a:rPr lang="en-US" dirty="0" smtClean="0"/>
              <a:t>Permanent division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the war</a:t>
            </a:r>
            <a:endParaRPr lang="en-US" dirty="0"/>
          </a:p>
        </p:txBody>
      </p:sp>
      <p:sp>
        <p:nvSpPr>
          <p:cNvPr id="3" name="Content Placeholder 2"/>
          <p:cNvSpPr>
            <a:spLocks noGrp="1"/>
          </p:cNvSpPr>
          <p:nvPr>
            <p:ph idx="1"/>
          </p:nvPr>
        </p:nvSpPr>
        <p:spPr/>
        <p:txBody>
          <a:bodyPr/>
          <a:lstStyle/>
          <a:p>
            <a:r>
              <a:rPr lang="en-US" dirty="0" smtClean="0"/>
              <a:t>Development of communism promoted by the cold war.</a:t>
            </a:r>
          </a:p>
          <a:p>
            <a:r>
              <a:rPr lang="en-US" dirty="0" smtClean="0"/>
              <a:t>The American containment</a:t>
            </a:r>
          </a:p>
          <a:p>
            <a:r>
              <a:rPr lang="en-US" dirty="0" smtClean="0"/>
              <a:t>The occupation of Korea by the Japanese during the World War II.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Parties involved </a:t>
            </a:r>
            <a:endParaRPr lang="en-US" dirty="0"/>
          </a:p>
        </p:txBody>
      </p:sp>
      <p:sp>
        <p:nvSpPr>
          <p:cNvPr id="3" name="Content Placeholder 2"/>
          <p:cNvSpPr>
            <a:spLocks noGrp="1"/>
          </p:cNvSpPr>
          <p:nvPr>
            <p:ph idx="1"/>
          </p:nvPr>
        </p:nvSpPr>
        <p:spPr/>
        <p:txBody>
          <a:bodyPr/>
          <a:lstStyle/>
          <a:p>
            <a:r>
              <a:rPr lang="en-US" dirty="0" smtClean="0"/>
              <a:t>North Korea and south Korea</a:t>
            </a:r>
          </a:p>
          <a:p>
            <a:r>
              <a:rPr lang="en-US" dirty="0" smtClean="0"/>
              <a:t>China</a:t>
            </a:r>
          </a:p>
          <a:p>
            <a:r>
              <a:rPr lang="en-US" dirty="0" smtClean="0"/>
              <a:t>The soviet Union</a:t>
            </a:r>
            <a:endParaRPr lang="en-US" dirty="0"/>
          </a:p>
          <a:p>
            <a:r>
              <a:rPr lang="en-US" dirty="0" smtClean="0"/>
              <a:t>The United States </a:t>
            </a:r>
          </a:p>
          <a:p>
            <a:r>
              <a:rPr lang="en-US" dirty="0" smtClean="0"/>
              <a:t>United nations </a:t>
            </a:r>
          </a:p>
          <a:p>
            <a:r>
              <a:rPr lang="en-US" dirty="0" smtClean="0"/>
              <a:t>Japanese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battles </a:t>
            </a:r>
            <a:endParaRPr lang="en-US" dirty="0"/>
          </a:p>
        </p:txBody>
      </p:sp>
      <p:sp>
        <p:nvSpPr>
          <p:cNvPr id="3" name="Content Placeholder 2"/>
          <p:cNvSpPr>
            <a:spLocks noGrp="1"/>
          </p:cNvSpPr>
          <p:nvPr>
            <p:ph idx="1"/>
          </p:nvPr>
        </p:nvSpPr>
        <p:spPr/>
        <p:txBody>
          <a:bodyPr/>
          <a:lstStyle/>
          <a:p>
            <a:r>
              <a:rPr lang="en-US" dirty="0" smtClean="0"/>
              <a:t>First Battle of Seoul</a:t>
            </a:r>
          </a:p>
          <a:p>
            <a:pPr lvl="1" algn="just"/>
            <a:r>
              <a:rPr lang="en-US" dirty="0" smtClean="0"/>
              <a:t>Invasion of South Korea by the North Korea</a:t>
            </a:r>
          </a:p>
          <a:p>
            <a:pPr lvl="1" algn="just"/>
            <a:r>
              <a:rPr lang="en-US" dirty="0" smtClean="0"/>
              <a:t>Blowing the Han River bridge by South Korean troops </a:t>
            </a:r>
          </a:p>
          <a:p>
            <a:pPr lvl="1" algn="just"/>
            <a:r>
              <a:rPr lang="en-US" dirty="0" smtClean="0"/>
              <a:t>Taking  over of the South Korean capital by the  North Korean troops</a:t>
            </a:r>
          </a:p>
          <a:p>
            <a:pPr lvl="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Battle of the </a:t>
            </a:r>
            <a:r>
              <a:rPr lang="en-US" dirty="0" err="1" smtClean="0"/>
              <a:t>Imjin</a:t>
            </a:r>
            <a:r>
              <a:rPr lang="en-US" dirty="0" smtClean="0"/>
              <a:t> River</a:t>
            </a:r>
            <a:endParaRPr lang="en-US" dirty="0"/>
          </a:p>
        </p:txBody>
      </p:sp>
      <p:sp>
        <p:nvSpPr>
          <p:cNvPr id="3" name="Content Placeholder 2"/>
          <p:cNvSpPr>
            <a:spLocks noGrp="1"/>
          </p:cNvSpPr>
          <p:nvPr>
            <p:ph idx="1"/>
          </p:nvPr>
        </p:nvSpPr>
        <p:spPr/>
        <p:txBody>
          <a:bodyPr/>
          <a:lstStyle/>
          <a:p>
            <a:r>
              <a:rPr lang="en-US" dirty="0" smtClean="0"/>
              <a:t>Attack on the United Nations by Chinese troops</a:t>
            </a:r>
          </a:p>
          <a:p>
            <a:r>
              <a:rPr lang="en-US" dirty="0" smtClean="0"/>
              <a:t>Involvement of the British forces and Belgian battalion</a:t>
            </a:r>
          </a:p>
          <a:p>
            <a:r>
              <a:rPr lang="en-US" dirty="0" smtClean="0"/>
              <a:t>Ferocity of the Battle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Battle of Heartbreak Ridge</a:t>
            </a:r>
            <a:endParaRPr lang="en-US" dirty="0"/>
          </a:p>
        </p:txBody>
      </p:sp>
      <p:sp>
        <p:nvSpPr>
          <p:cNvPr id="3" name="Content Placeholder 2"/>
          <p:cNvSpPr>
            <a:spLocks noGrp="1"/>
          </p:cNvSpPr>
          <p:nvPr>
            <p:ph idx="1"/>
          </p:nvPr>
        </p:nvSpPr>
        <p:spPr/>
        <p:txBody>
          <a:bodyPr/>
          <a:lstStyle/>
          <a:p>
            <a:r>
              <a:rPr lang="en-US" dirty="0" smtClean="0"/>
              <a:t>The battle took place in the hills of North Korea in 1951. </a:t>
            </a:r>
          </a:p>
          <a:p>
            <a:r>
              <a:rPr lang="en-US" dirty="0" smtClean="0"/>
              <a:t>Barrage and airstrikes by the American troops </a:t>
            </a:r>
          </a:p>
          <a:p>
            <a:r>
              <a:rPr lang="en-US" dirty="0" smtClean="0"/>
              <a:t>Capture of the Chinese terrain by the American troops.</a:t>
            </a:r>
          </a:p>
          <a:p>
            <a:r>
              <a:rPr lang="en-US" dirty="0" smtClean="0"/>
              <a:t>Killing or wounding of over 25000 Chinese soldiers and 3700 American soldiers.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Battle of </a:t>
            </a:r>
            <a:r>
              <a:rPr lang="en-US" dirty="0" err="1" smtClean="0"/>
              <a:t>Chosin</a:t>
            </a:r>
            <a:r>
              <a:rPr lang="en-US" dirty="0" smtClean="0"/>
              <a:t> Reservoir</a:t>
            </a:r>
            <a:endParaRPr lang="en-US" dirty="0"/>
          </a:p>
        </p:txBody>
      </p:sp>
      <p:sp>
        <p:nvSpPr>
          <p:cNvPr id="3" name="Content Placeholder 2"/>
          <p:cNvSpPr>
            <a:spLocks noGrp="1"/>
          </p:cNvSpPr>
          <p:nvPr>
            <p:ph idx="1"/>
          </p:nvPr>
        </p:nvSpPr>
        <p:spPr/>
        <p:txBody>
          <a:bodyPr/>
          <a:lstStyle/>
          <a:p>
            <a:r>
              <a:rPr lang="en-US" dirty="0" smtClean="0"/>
              <a:t>The battle occurred in 1950 on the hills and valleys around the </a:t>
            </a:r>
            <a:r>
              <a:rPr lang="en-US" dirty="0" err="1" smtClean="0"/>
              <a:t>Chosin</a:t>
            </a:r>
            <a:r>
              <a:rPr lang="en-US" dirty="0" smtClean="0"/>
              <a:t> Lake.</a:t>
            </a:r>
          </a:p>
          <a:p>
            <a:r>
              <a:rPr lang="en-US" dirty="0" smtClean="0"/>
              <a:t>Entire Chinese army surrounded American troops.</a:t>
            </a:r>
          </a:p>
          <a:p>
            <a:r>
              <a:rPr lang="en-US" dirty="0" smtClean="0"/>
              <a:t>Fight by the American troops to escape the capture at the coast.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Battle of </a:t>
            </a:r>
            <a:r>
              <a:rPr lang="en-US" dirty="0" err="1" smtClean="0"/>
              <a:t>Kapyong</a:t>
            </a:r>
            <a:endParaRPr lang="en-US" dirty="0"/>
          </a:p>
        </p:txBody>
      </p:sp>
      <p:sp>
        <p:nvSpPr>
          <p:cNvPr id="3" name="Content Placeholder 2"/>
          <p:cNvSpPr>
            <a:spLocks noGrp="1"/>
          </p:cNvSpPr>
          <p:nvPr>
            <p:ph idx="1"/>
          </p:nvPr>
        </p:nvSpPr>
        <p:spPr/>
        <p:txBody>
          <a:bodyPr/>
          <a:lstStyle/>
          <a:p>
            <a:r>
              <a:rPr lang="en-US" dirty="0" smtClean="0"/>
              <a:t>Australian and Canadian troops under the United Nations joined against the communist army. </a:t>
            </a:r>
          </a:p>
          <a:p>
            <a:r>
              <a:rPr lang="en-US" dirty="0" smtClean="0"/>
              <a:t>British Brigades established on the way to Seoul. </a:t>
            </a:r>
            <a:endParaRPr lang="en-US" dirty="0"/>
          </a:p>
          <a:p>
            <a:r>
              <a:rPr lang="en-US" dirty="0" smtClean="0"/>
              <a:t>Chinese troops withdrawal from the valley.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Operation courageous</a:t>
            </a:r>
            <a:endParaRPr lang="en-US" dirty="0"/>
          </a:p>
        </p:txBody>
      </p:sp>
      <p:sp>
        <p:nvSpPr>
          <p:cNvPr id="3" name="Content Placeholder 2"/>
          <p:cNvSpPr>
            <a:spLocks noGrp="1"/>
          </p:cNvSpPr>
          <p:nvPr>
            <p:ph idx="1"/>
          </p:nvPr>
        </p:nvSpPr>
        <p:spPr/>
        <p:txBody>
          <a:bodyPr/>
          <a:lstStyle/>
          <a:p>
            <a:r>
              <a:rPr lang="en-US" dirty="0" smtClean="0"/>
              <a:t>Conducted by American soldiers in march 1951 .</a:t>
            </a:r>
          </a:p>
          <a:p>
            <a:r>
              <a:rPr lang="en-US" dirty="0" smtClean="0"/>
              <a:t>Trapping of communist soldiers between Han and </a:t>
            </a:r>
            <a:r>
              <a:rPr lang="en-US" dirty="0" err="1" smtClean="0"/>
              <a:t>Imjin</a:t>
            </a:r>
            <a:r>
              <a:rPr lang="en-US" dirty="0" smtClean="0"/>
              <a:t> Rivers</a:t>
            </a:r>
          </a:p>
          <a:p>
            <a:r>
              <a:rPr lang="en-US" dirty="0" smtClean="0"/>
              <a:t>The American military forced the communist soldiers to withdraw from the territory.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the war ended </a:t>
            </a:r>
            <a:endParaRPr lang="en-US" dirty="0"/>
          </a:p>
        </p:txBody>
      </p:sp>
      <p:sp>
        <p:nvSpPr>
          <p:cNvPr id="3" name="Content Placeholder 2"/>
          <p:cNvSpPr>
            <a:spLocks noGrp="1"/>
          </p:cNvSpPr>
          <p:nvPr>
            <p:ph idx="1"/>
          </p:nvPr>
        </p:nvSpPr>
        <p:spPr/>
        <p:txBody>
          <a:bodyPr/>
          <a:lstStyle/>
          <a:p>
            <a:r>
              <a:rPr lang="en-US" dirty="0" smtClean="0"/>
              <a:t>Signing of the Korean Armistice Agreement </a:t>
            </a:r>
          </a:p>
          <a:p>
            <a:r>
              <a:rPr lang="en-US" dirty="0" smtClean="0"/>
              <a:t>Creation of the Korean Demilitarized Zone(DMZ). </a:t>
            </a:r>
          </a:p>
          <a:p>
            <a:r>
              <a:rPr lang="en-US" dirty="0" smtClean="0"/>
              <a:t>The return of prisoners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 Casualties </a:t>
            </a:r>
            <a:endParaRPr lang="en-US" dirty="0"/>
          </a:p>
        </p:txBody>
      </p:sp>
      <p:sp>
        <p:nvSpPr>
          <p:cNvPr id="3" name="Content Placeholder 2"/>
          <p:cNvSpPr>
            <a:spLocks noGrp="1"/>
          </p:cNvSpPr>
          <p:nvPr>
            <p:ph idx="1"/>
          </p:nvPr>
        </p:nvSpPr>
        <p:spPr/>
        <p:txBody>
          <a:bodyPr/>
          <a:lstStyle/>
          <a:p>
            <a:r>
              <a:rPr lang="en-US" dirty="0" smtClean="0"/>
              <a:t>The death almost 5 million people from different countries including soldiers and civilians. </a:t>
            </a:r>
          </a:p>
          <a:p>
            <a:r>
              <a:rPr lang="en-US" dirty="0" smtClean="0"/>
              <a:t>9200000 Chinese soldiers killed or injured. </a:t>
            </a:r>
          </a:p>
          <a:p>
            <a:r>
              <a:rPr lang="en-US" dirty="0" smtClean="0"/>
              <a:t>Death of over 40000 American soldiers and over 100000 other wounded.</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of the war on the U.S</a:t>
            </a:r>
            <a:endParaRPr lang="en-US" dirty="0"/>
          </a:p>
        </p:txBody>
      </p:sp>
      <p:sp>
        <p:nvSpPr>
          <p:cNvPr id="3" name="Content Placeholder 2"/>
          <p:cNvSpPr>
            <a:spLocks noGrp="1"/>
          </p:cNvSpPr>
          <p:nvPr>
            <p:ph idx="1"/>
          </p:nvPr>
        </p:nvSpPr>
        <p:spPr/>
        <p:txBody>
          <a:bodyPr/>
          <a:lstStyle/>
          <a:p>
            <a:r>
              <a:rPr lang="en-US" dirty="0" smtClean="0"/>
              <a:t>Growth of the United States GDP through increased government expenditure.</a:t>
            </a:r>
          </a:p>
          <a:p>
            <a:r>
              <a:rPr lang="en-US" dirty="0" smtClean="0"/>
              <a:t>Increase of taxes to help in financing the war</a:t>
            </a:r>
          </a:p>
          <a:p>
            <a:r>
              <a:rPr lang="en-US" dirty="0" smtClean="0"/>
              <a:t>Increased consumption and investment rate after the war</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of the war on Korea</a:t>
            </a:r>
            <a:endParaRPr lang="en-US" dirty="0"/>
          </a:p>
        </p:txBody>
      </p:sp>
      <p:sp>
        <p:nvSpPr>
          <p:cNvPr id="3" name="Content Placeholder 2"/>
          <p:cNvSpPr>
            <a:spLocks noGrp="1"/>
          </p:cNvSpPr>
          <p:nvPr>
            <p:ph idx="1"/>
          </p:nvPr>
        </p:nvSpPr>
        <p:spPr/>
        <p:txBody>
          <a:bodyPr/>
          <a:lstStyle/>
          <a:p>
            <a:r>
              <a:rPr lang="en-US" dirty="0" smtClean="0"/>
              <a:t>The death over 3 million civilians </a:t>
            </a:r>
          </a:p>
          <a:p>
            <a:r>
              <a:rPr lang="en-US" dirty="0" smtClean="0"/>
              <a:t>Poverty in North Korea</a:t>
            </a:r>
          </a:p>
          <a:p>
            <a:r>
              <a:rPr lang="en-US" dirty="0" smtClean="0"/>
              <a:t>Destruction of major industries all over Korea</a:t>
            </a:r>
          </a:p>
          <a:p>
            <a:r>
              <a:rPr lang="en-US" dirty="0" smtClean="0"/>
              <a:t>Breakup of families to different Sides after separation.</a:t>
            </a:r>
          </a:p>
          <a:p>
            <a:r>
              <a:rPr lang="en-US" dirty="0" smtClean="0"/>
              <a:t>Damage of economies and infrastructure.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 effects on China </a:t>
            </a:r>
            <a:endParaRPr lang="en-US" dirty="0"/>
          </a:p>
        </p:txBody>
      </p:sp>
      <p:sp>
        <p:nvSpPr>
          <p:cNvPr id="3" name="Content Placeholder 2"/>
          <p:cNvSpPr>
            <a:spLocks noGrp="1"/>
          </p:cNvSpPr>
          <p:nvPr>
            <p:ph idx="1"/>
          </p:nvPr>
        </p:nvSpPr>
        <p:spPr/>
        <p:txBody>
          <a:bodyPr/>
          <a:lstStyle/>
          <a:p>
            <a:r>
              <a:rPr lang="en-US" dirty="0" smtClean="0"/>
              <a:t>Death and wounding of 920000 Chinese soldiers during the war. </a:t>
            </a:r>
          </a:p>
          <a:p>
            <a:r>
              <a:rPr lang="en-US" dirty="0" smtClean="0"/>
              <a:t>Backward drop in economy </a:t>
            </a:r>
          </a:p>
          <a:p>
            <a:r>
              <a:rPr lang="en-US" dirty="0" smtClean="0"/>
              <a:t>Chinese revolution </a:t>
            </a:r>
          </a:p>
          <a:p>
            <a:r>
              <a:rPr lang="en-US" dirty="0" smtClean="0"/>
              <a:t>Total dependence on Communist support</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Significance to the cold war</a:t>
            </a:r>
            <a:endParaRPr lang="en-US" dirty="0"/>
          </a:p>
        </p:txBody>
      </p:sp>
      <p:sp>
        <p:nvSpPr>
          <p:cNvPr id="3" name="Content Placeholder 2"/>
          <p:cNvSpPr>
            <a:spLocks noGrp="1"/>
          </p:cNvSpPr>
          <p:nvPr>
            <p:ph idx="1"/>
          </p:nvPr>
        </p:nvSpPr>
        <p:spPr/>
        <p:txBody>
          <a:bodyPr/>
          <a:lstStyle/>
          <a:p>
            <a:r>
              <a:rPr lang="en-US" dirty="0" smtClean="0"/>
              <a:t>First proxy war involvement between the superpowers.</a:t>
            </a:r>
          </a:p>
          <a:p>
            <a:r>
              <a:rPr lang="en-US" dirty="0" smtClean="0"/>
              <a:t>Major shift in the policy of the United States regarding the cold war. </a:t>
            </a:r>
          </a:p>
          <a:p>
            <a:r>
              <a:rPr lang="en-US" dirty="0" smtClean="0"/>
              <a:t>Increased American involved in the pacific area</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 </a:t>
            </a:r>
            <a:endParaRPr lang="en-US" b="1" dirty="0"/>
          </a:p>
        </p:txBody>
      </p:sp>
      <p:sp>
        <p:nvSpPr>
          <p:cNvPr id="3" name="Content Placeholder 2"/>
          <p:cNvSpPr>
            <a:spLocks noGrp="1"/>
          </p:cNvSpPr>
          <p:nvPr>
            <p:ph idx="1"/>
          </p:nvPr>
        </p:nvSpPr>
        <p:spPr/>
        <p:txBody>
          <a:bodyPr>
            <a:normAutofit fontScale="92500" lnSpcReduction="10000"/>
          </a:bodyPr>
          <a:lstStyle/>
          <a:p>
            <a:r>
              <a:rPr lang="en-US" dirty="0" err="1"/>
              <a:t>Cumings</a:t>
            </a:r>
            <a:r>
              <a:rPr lang="en-US" dirty="0"/>
              <a:t>, B. (</a:t>
            </a:r>
            <a:r>
              <a:rPr lang="en-US" dirty="0" smtClean="0"/>
              <a:t>2017).</a:t>
            </a:r>
            <a:r>
              <a:rPr lang="en-US" dirty="0"/>
              <a:t> </a:t>
            </a:r>
            <a:r>
              <a:rPr lang="en-US" i="1" dirty="0"/>
              <a:t>The Korean war: A history</a:t>
            </a:r>
            <a:r>
              <a:rPr lang="en-US" dirty="0"/>
              <a:t>. Modern Library</a:t>
            </a:r>
            <a:r>
              <a:rPr lang="en-US" dirty="0" smtClean="0"/>
              <a:t>.</a:t>
            </a:r>
          </a:p>
          <a:p>
            <a:r>
              <a:rPr lang="en-US" dirty="0" err="1"/>
              <a:t>Malkasian</a:t>
            </a:r>
            <a:r>
              <a:rPr lang="en-US" dirty="0"/>
              <a:t>, C. (</a:t>
            </a:r>
            <a:r>
              <a:rPr lang="en-US" dirty="0" smtClean="0"/>
              <a:t>2014).</a:t>
            </a:r>
            <a:r>
              <a:rPr lang="en-US" dirty="0"/>
              <a:t> </a:t>
            </a:r>
            <a:r>
              <a:rPr lang="en-US" i="1" dirty="0"/>
              <a:t>The Korean War 1950-1953</a:t>
            </a:r>
            <a:r>
              <a:rPr lang="en-US" dirty="0"/>
              <a:t> (Vol. 8). Taylor &amp; Francis</a:t>
            </a:r>
            <a:r>
              <a:rPr lang="en-US" dirty="0" smtClean="0"/>
              <a:t>.</a:t>
            </a:r>
          </a:p>
          <a:p>
            <a:pPr fontAlgn="t"/>
            <a:r>
              <a:rPr lang="en-US" dirty="0"/>
              <a:t>Jervis, R. </a:t>
            </a:r>
            <a:r>
              <a:rPr lang="en-US" dirty="0" smtClean="0"/>
              <a:t>(2018). </a:t>
            </a:r>
            <a:r>
              <a:rPr lang="en-US" dirty="0"/>
              <a:t>The impact of the Korean War on the Cold War. </a:t>
            </a:r>
            <a:r>
              <a:rPr lang="en-US" i="1" dirty="0"/>
              <a:t>Journal of Conflict Resolution</a:t>
            </a:r>
            <a:r>
              <a:rPr lang="en-US" dirty="0"/>
              <a:t>, </a:t>
            </a:r>
            <a:r>
              <a:rPr lang="en-US" i="1" dirty="0"/>
              <a:t>24</a:t>
            </a:r>
            <a:r>
              <a:rPr lang="en-US" dirty="0"/>
              <a:t>(4), 563-592</a:t>
            </a:r>
            <a:r>
              <a:rPr lang="en-US" dirty="0" smtClean="0"/>
              <a:t>.</a:t>
            </a:r>
          </a:p>
          <a:p>
            <a:pPr fontAlgn="t"/>
            <a:r>
              <a:rPr lang="en-US" dirty="0"/>
              <a:t>Lee, J. W. (</a:t>
            </a:r>
            <a:r>
              <a:rPr lang="en-US" dirty="0" smtClean="0"/>
              <a:t>2016). </a:t>
            </a:r>
            <a:r>
              <a:rPr lang="en-US" dirty="0"/>
              <a:t>The impact of the Korean War on the </a:t>
            </a:r>
            <a:r>
              <a:rPr lang="en-US" dirty="0" smtClean="0"/>
              <a:t>economy of countries involved.</a:t>
            </a:r>
            <a:r>
              <a:rPr lang="en-US" dirty="0"/>
              <a:t> </a:t>
            </a:r>
            <a:r>
              <a:rPr lang="en-US" i="1" dirty="0"/>
              <a:t>International Journal of Korean Studies</a:t>
            </a:r>
            <a:r>
              <a:rPr lang="en-US" dirty="0"/>
              <a:t>, </a:t>
            </a:r>
            <a:r>
              <a:rPr lang="en-US" i="1" dirty="0"/>
              <a:t>5</a:t>
            </a:r>
            <a:r>
              <a:rPr lang="en-US" dirty="0"/>
              <a:t>.</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245</TotalTime>
  <Words>2028</Words>
  <Application>Microsoft Office PowerPoint</Application>
  <PresentationFormat>On-screen Show (4:3)</PresentationFormat>
  <Paragraphs>107</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Trek</vt:lpstr>
      <vt:lpstr>The Korean War</vt:lpstr>
      <vt:lpstr>Causes of the war</vt:lpstr>
      <vt:lpstr>Parties involved </vt:lpstr>
      <vt:lpstr>Major battles </vt:lpstr>
      <vt:lpstr>Battle of the Imjin River</vt:lpstr>
      <vt:lpstr>Battle of Heartbreak Ridge</vt:lpstr>
      <vt:lpstr>Battle of Chosin Reservoir</vt:lpstr>
      <vt:lpstr>Battle of Kapyong</vt:lpstr>
      <vt:lpstr>Operation courageous</vt:lpstr>
      <vt:lpstr>How the war ended </vt:lpstr>
      <vt:lpstr>War Casualties </vt:lpstr>
      <vt:lpstr>Effects of the war on the U.S</vt:lpstr>
      <vt:lpstr>Effects of the war on Korea</vt:lpstr>
      <vt:lpstr>War effects on China </vt:lpstr>
      <vt:lpstr>Significance to the cold war</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Korean War</dc:title>
  <dc:creator>computer</dc:creator>
  <cp:lastModifiedBy>computer</cp:lastModifiedBy>
  <cp:revision>76</cp:revision>
  <dcterms:created xsi:type="dcterms:W3CDTF">2020-11-06T07:40:56Z</dcterms:created>
  <dcterms:modified xsi:type="dcterms:W3CDTF">2020-11-06T11:46:29Z</dcterms:modified>
</cp:coreProperties>
</file>